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9"/>
  </p:notesMasterIdLst>
  <p:handoutMasterIdLst>
    <p:handoutMasterId r:id="rId10"/>
  </p:handoutMasterIdLst>
  <p:sldIdLst>
    <p:sldId id="258" r:id="rId3"/>
    <p:sldId id="256" r:id="rId4"/>
    <p:sldId id="267" r:id="rId5"/>
    <p:sldId id="262" r:id="rId6"/>
    <p:sldId id="264" r:id="rId7"/>
    <p:sldId id="266" r:id="rId8"/>
  </p:sldIdLst>
  <p:sldSz cx="12192000" cy="6858000"/>
  <p:notesSz cx="6808788" cy="994092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874" cy="49681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825" y="1"/>
            <a:ext cx="2950874" cy="49681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1791"/>
            <a:ext cx="2950874" cy="49681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825" y="9441791"/>
            <a:ext cx="2950874" cy="49681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80395" tIns="40198" rIns="80395" bIns="4019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541" y="0"/>
            <a:ext cx="2950475" cy="497046"/>
          </a:xfrm>
          <a:prstGeom prst="rect">
            <a:avLst/>
          </a:prstGeom>
        </p:spPr>
        <p:txBody>
          <a:bodyPr vert="horz" lIns="80395" tIns="40198" rIns="80395" bIns="4019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395" tIns="40198" rIns="80395" bIns="401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80395" tIns="40198" rIns="80395" bIns="4019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1579"/>
            <a:ext cx="2950475" cy="497046"/>
          </a:xfrm>
          <a:prstGeom prst="rect">
            <a:avLst/>
          </a:prstGeom>
        </p:spPr>
        <p:txBody>
          <a:bodyPr vert="horz" lIns="80395" tIns="40198" rIns="80395" bIns="4019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541" y="9441579"/>
            <a:ext cx="2950475" cy="497046"/>
          </a:xfrm>
          <a:prstGeom prst="rect">
            <a:avLst/>
          </a:prstGeom>
        </p:spPr>
        <p:txBody>
          <a:bodyPr vert="horz" lIns="80395" tIns="40198" rIns="80395" bIns="4019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FFE0B71-00F8-4AC1-A913-879279CEB0A4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96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1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657600" y="3537065"/>
            <a:ext cx="2253496" cy="22541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0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приема на обучение по образовательным программам начального общего, основного общего и среднего общего образования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78C2574B-A034-4B49-ACB5-ED7B55B4EAB6}"/>
              </a:ext>
            </a:extLst>
          </p:cNvPr>
          <p:cNvSpPr/>
          <p:nvPr/>
        </p:nvSpPr>
        <p:spPr>
          <a:xfrm>
            <a:off x="9624200" y="3657600"/>
            <a:ext cx="2278427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115595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Приказы МИНПРОСВЕЩЕНИЯ </a:t>
            </a:r>
            <a:r>
              <a:rPr lang="ru-RU" sz="2000" b="1" kern="1200" cap="all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РОССИи</a:t>
            </a:r>
            <a:endParaRPr lang="ru-RU" sz="2000" b="1" kern="1200" cap="all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3657600" y="1127956"/>
            <a:ext cx="2245876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5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105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5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171 от 04.03.2025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5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5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 </a:t>
            </a:r>
            <a:endParaRPr lang="ru-RU" sz="1050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0261CF57-2A4A-46A6-9103-EAED3F35D58D}"/>
              </a:ext>
            </a:extLst>
          </p:cNvPr>
          <p:cNvSpPr/>
          <p:nvPr/>
        </p:nvSpPr>
        <p:spPr>
          <a:xfrm>
            <a:off x="9668331" y="11499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85245" y="1213495"/>
            <a:ext cx="2273093" cy="2380522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10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170  от 04.03.2025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гражданства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»</a:t>
            </a: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1918858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гражданства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070876"/>
            <a:ext cx="3355855" cy="47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181957"/>
            <a:ext cx="3262480" cy="460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04.03.2025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(для иностранных граждан)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91440" y="853063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ОСНОВАНИЯ ДЛЯ ОТКАЗА В ПРИЕМЕ </a:t>
            </a:r>
            <a:b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</a:b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ШКОЛУ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10490" y="2438400"/>
            <a:ext cx="5181600" cy="4267200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Родители через ЕПГУ или через операторов почтовой связи  подают заявление о приеме на обучение и предъявляют </a:t>
            </a:r>
            <a:r>
              <a:rPr lang="ru-RU" sz="900" b="1" dirty="0">
                <a:solidFill>
                  <a:srgbClr val="FF0000"/>
                </a:solidFill>
                <a:latin typeface="Century Gothic" pitchFamily="34" charset="0"/>
                <a:ea typeface="Times New Roman"/>
                <a:cs typeface="+mn-cs"/>
              </a:rPr>
              <a:t>(подача заявления Лично – не предусмотрена</a:t>
            </a: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):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родство заявителя;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законность нахождения ребенка и его законного (законных) представителя (представителей) на территории Российской Федерации (действительные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прохождение государственной дактилоскопической регистрации 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изучение русского языка ребенком в образовательных организациях иностранного (иностранных) государства (государств) (со 2 по 11 класс) (при наличии);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удостоверяющих личность   ребенка;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присвоение родителю ИНН,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копия СНИЛС родителя (при наличии), а также СНИЛС ребенка (при наличии);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медицинское заключение об отсутствии у ребенка инфекционных заболеваний, представляющих опасность для окружающих;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осуществление родителем (законным представителем) трудовой деятельности (при наличии).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Все документы представляются на русском языке или вместе с заверенным в установленном порядке</a:t>
            </a:r>
            <a:r>
              <a:rPr kumimoji="0" lang="ru-RU" sz="1200" b="1" i="1" u="none" strike="noStrike" kern="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переводом на русский язык.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10490" y="1651501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ЗАЯВЛЕНИЕ И ПЕРЕЧЕНЬ ДОКУМЕНТОВ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181600" y="853063"/>
            <a:ext cx="6557010" cy="7131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Ребенок не может быть зачислен в школу только в том случае, если в ней нет свободных мет;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представлен документ, подтверждающий законность нахождения на территории России;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kern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прошел тестирование.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5562600" y="1657851"/>
            <a:ext cx="60960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  <a:cs typeface="Calibri"/>
              </a:rPr>
              <a:t>     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ПРОВЕРКА</a:t>
            </a:r>
            <a:r>
              <a:rPr lang="ru-RU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ДОКУМЕНТОВ</a:t>
            </a:r>
            <a:r>
              <a:rPr lang="ru-RU" sz="1600" dirty="0">
                <a:solidFill>
                  <a:schemeClr val="bg1"/>
                </a:solidFill>
                <a:cs typeface="Calibri"/>
              </a:rPr>
              <a:t>,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НАПРАВЛЕНИЕ</a:t>
            </a:r>
            <a:r>
              <a:rPr lang="ru-RU" sz="1600" dirty="0">
                <a:solidFill>
                  <a:schemeClr val="bg1"/>
                </a:solidFill>
                <a:cs typeface="Calibri"/>
              </a:rPr>
              <a:t> </a:t>
            </a:r>
            <a:br>
              <a:rPr lang="ru-RU" sz="1600" dirty="0">
                <a:solidFill>
                  <a:schemeClr val="bg1"/>
                </a:solidFill>
                <a:cs typeface="Calibri"/>
              </a:rPr>
            </a:b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 ТЕСТИРОВАНИЕ</a:t>
            </a: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562600" y="2514599"/>
            <a:ext cx="6252210" cy="3886201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5 рабочих дней проводит проверку комплектности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предоставленных документов;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представлен полный комплект документов, общеобразовательная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25 рабочих дней проверяет их достоверность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После проверки достоверности документов ребенок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направляется </a:t>
            </a:r>
            <a:b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тестирующую организацию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направлении на тестировании направляется по адресу , указанному в заявлении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 приеме на обучение, и в личный кабинет ЕПГУ;</a:t>
            </a:r>
          </a:p>
          <a:p>
            <a:pPr marL="521335" marR="487680" indent="-171450" algn="just">
              <a:spcBef>
                <a:spcPts val="1320"/>
              </a:spcBef>
              <a:buFont typeface="Wingdings" pitchFamily="2" charset="2"/>
              <a:buChar char="Ø"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Одновременно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уведомляет тестирующую организацию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электронной форме через ЕПГУ или </a:t>
            </a:r>
            <a:b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 использованием РПГУ;</a:t>
            </a:r>
          </a:p>
          <a:p>
            <a:pPr marL="349885" marR="487680" lvl="0" algn="ctr" defTabSz="91440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lang="ru-RU" sz="1200" dirty="0">
                <a:solidFill>
                  <a:schemeClr val="tx1"/>
                </a:solidFill>
                <a:cs typeface="Calibri"/>
              </a:rPr>
            </a:br>
            <a:r>
              <a:rPr lang="ru-RU" sz="1200" b="1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Если предоставлен неполный комплект документов, общеобразовательная организация не рассматривает заявление (возвращает)!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495925" y="159258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20014" y="1564505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04575" y="889844"/>
            <a:ext cx="5430225" cy="573955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0320" y="889844"/>
            <a:ext cx="5877900" cy="5739556"/>
          </a:xfrm>
          <a:prstGeom prst="roundRect">
            <a:avLst>
              <a:gd name="adj" fmla="val 4205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59999" y="76200"/>
            <a:ext cx="6250309" cy="5832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l" rtl="0"/>
            <a:r>
              <a:rPr lang="ru-RU" sz="3200" b="1" kern="1200" spc="-12" dirty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rPr>
              <a:t>Тестирующая организация</a:t>
            </a:r>
            <a:endParaRPr lang="ru-RU" sz="3200" kern="1200" spc="-1" dirty="0">
              <a:solidFill>
                <a:srgbClr val="00000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574" y="889844"/>
            <a:ext cx="578362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</a:rPr>
              <a:t>Государственное нетиповое общеобразовательное бюджетное учреждение Иркутской области</a:t>
            </a:r>
            <a:br>
              <a:rPr lang="ru-RU" sz="2000" b="1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</a:rPr>
              <a:t> «Школа-интернат музыкантских воспитанников г. Иркутска» </a:t>
            </a:r>
          </a:p>
          <a:p>
            <a:pPr algn="ctr"/>
            <a:endParaRPr lang="ru-RU" sz="20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Century Gothic" pitchFamily="34" charset="0"/>
              </a:rPr>
              <a:t>Место нахождения: 664047, г. Иркутск,</a:t>
            </a:r>
            <a:br>
              <a:rPr lang="ru-RU" b="1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Century Gothic" pitchFamily="34" charset="0"/>
              </a:rPr>
              <a:t> ул. Советская, дом 94</a:t>
            </a:r>
          </a:p>
          <a:p>
            <a:pPr algn="ctr"/>
            <a:endParaRPr lang="ru-RU" sz="2000" b="1" dirty="0">
              <a:solidFill>
                <a:schemeClr val="bg1"/>
              </a:solidFill>
              <a:latin typeface="Century Gothic" pitchFamily="34" charset="0"/>
            </a:endParaRPr>
          </a:p>
          <a:p>
            <a:endParaRPr lang="ru-RU" sz="1600" dirty="0">
              <a:latin typeface="Century Gothic" pitchFamily="34" charset="0"/>
            </a:endParaRPr>
          </a:p>
          <a:p>
            <a:pPr marL="5524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bg1"/>
                </a:solidFill>
                <a:latin typeface="Century Gothic" pitchFamily="34" charset="0"/>
              </a:rPr>
              <a:t>создает пункт проведения тестирования;</a:t>
            </a:r>
          </a:p>
          <a:p>
            <a:pPr marL="5524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bg1"/>
                </a:solidFill>
                <a:latin typeface="Century Gothic" pitchFamily="34" charset="0"/>
              </a:rPr>
              <a:t>создает комиссию по проведению тестирования;</a:t>
            </a:r>
          </a:p>
          <a:p>
            <a:pPr marL="5524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bg1"/>
                </a:solidFill>
                <a:latin typeface="Century Gothic" pitchFamily="34" charset="0"/>
              </a:rPr>
              <a:t>информирует образовательную организацию о результатах проведения тестирования</a:t>
            </a:r>
          </a:p>
          <a:p>
            <a:pPr marL="266700"/>
            <a:endParaRPr lang="ru-RU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466725" y="2447925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1092964"/>
            <a:ext cx="5029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3366"/>
                </a:solidFill>
                <a:latin typeface="Century Gothic" pitchFamily="34" charset="0"/>
              </a:rPr>
              <a:t> Министерство образования Иркутской области</a:t>
            </a:r>
          </a:p>
          <a:p>
            <a:pPr algn="ctr"/>
            <a:endParaRPr lang="ru-RU" sz="2000" b="1" dirty="0">
              <a:solidFill>
                <a:srgbClr val="003366"/>
              </a:solidFill>
              <a:latin typeface="Century Gothic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3366"/>
                </a:solidFill>
                <a:latin typeface="Century Gothic" pitchFamily="34" charset="0"/>
              </a:rPr>
              <a:t>устанавливает расписание проведения тестирования;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ru-RU" sz="1600" b="1" dirty="0">
              <a:solidFill>
                <a:srgbClr val="003366"/>
              </a:solidFill>
              <a:latin typeface="Century Gothic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3366"/>
                </a:solidFill>
                <a:latin typeface="Century Gothic" pitchFamily="34" charset="0"/>
              </a:rPr>
              <a:t>создает апелляционную комиссию Иркутской области по разрешению спорных вопросов, возникающих при оценивании результатов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гражданства</a:t>
            </a: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 algn="just"/>
            <a:br>
              <a:rPr lang="ru-RU" dirty="0">
                <a:solidFill>
                  <a:srgbClr val="003366"/>
                </a:solidFill>
                <a:latin typeface="Century Gothic" pitchFamily="34" charset="0"/>
              </a:rPr>
            </a:br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</p:txBody>
      </p:sp>
      <p:grpSp>
        <p:nvGrpSpPr>
          <p:cNvPr id="41" name="Google Shape;16908;p75">
            <a:extLst>
              <a:ext uri="{FF2B5EF4-FFF2-40B4-BE49-F238E27FC236}">
                <a16:creationId xmlns:a16="http://schemas.microsoft.com/office/drawing/2014/main" id="{73CB6642-FB3D-4E84-B612-648D2C072A6D}"/>
              </a:ext>
            </a:extLst>
          </p:cNvPr>
          <p:cNvGrpSpPr/>
          <p:nvPr/>
        </p:nvGrpSpPr>
        <p:grpSpPr>
          <a:xfrm>
            <a:off x="10278287" y="5132469"/>
            <a:ext cx="1051117" cy="1068588"/>
            <a:chOff x="2302788" y="1505981"/>
            <a:chExt cx="336188" cy="335425"/>
          </a:xfrm>
          <a:solidFill>
            <a:sysClr val="windowText" lastClr="000000"/>
          </a:solidFill>
        </p:grpSpPr>
        <p:sp>
          <p:nvSpPr>
            <p:cNvPr id="42" name="Google Shape;16909;p75">
              <a:extLst>
                <a:ext uri="{FF2B5EF4-FFF2-40B4-BE49-F238E27FC236}">
                  <a16:creationId xmlns:a16="http://schemas.microsoft.com/office/drawing/2014/main" id="{3CCDFC3C-EDD0-4419-B52B-E49C0883AC37}"/>
                </a:ext>
              </a:extLst>
            </p:cNvPr>
            <p:cNvSpPr/>
            <p:nvPr/>
          </p:nvSpPr>
          <p:spPr>
            <a:xfrm>
              <a:off x="2302788" y="1505981"/>
              <a:ext cx="336188" cy="335425"/>
            </a:xfrm>
            <a:custGeom>
              <a:avLst/>
              <a:gdLst/>
              <a:ahLst/>
              <a:cxnLst/>
              <a:rect l="l" t="t" r="r" b="b"/>
              <a:pathLst>
                <a:path w="10562" h="10538" extrusionOk="0">
                  <a:moveTo>
                    <a:pt x="5275" y="1"/>
                  </a:moveTo>
                  <a:cubicBezTo>
                    <a:pt x="3858" y="1"/>
                    <a:pt x="2536" y="548"/>
                    <a:pt x="1548" y="1548"/>
                  </a:cubicBezTo>
                  <a:cubicBezTo>
                    <a:pt x="548" y="2549"/>
                    <a:pt x="0" y="3870"/>
                    <a:pt x="0" y="5263"/>
                  </a:cubicBezTo>
                  <a:cubicBezTo>
                    <a:pt x="0" y="6668"/>
                    <a:pt x="548" y="8002"/>
                    <a:pt x="1548" y="8990"/>
                  </a:cubicBezTo>
                  <a:cubicBezTo>
                    <a:pt x="2548" y="9990"/>
                    <a:pt x="3870" y="10538"/>
                    <a:pt x="5275" y="10538"/>
                  </a:cubicBezTo>
                  <a:cubicBezTo>
                    <a:pt x="6680" y="10538"/>
                    <a:pt x="8013" y="9990"/>
                    <a:pt x="8989" y="8990"/>
                  </a:cubicBezTo>
                  <a:cubicBezTo>
                    <a:pt x="9990" y="7990"/>
                    <a:pt x="10537" y="6668"/>
                    <a:pt x="10537" y="5263"/>
                  </a:cubicBezTo>
                  <a:cubicBezTo>
                    <a:pt x="10561" y="5192"/>
                    <a:pt x="10549" y="5085"/>
                    <a:pt x="10549" y="5001"/>
                  </a:cubicBezTo>
                  <a:cubicBezTo>
                    <a:pt x="10549" y="4906"/>
                    <a:pt x="10478" y="4847"/>
                    <a:pt x="10394" y="4847"/>
                  </a:cubicBezTo>
                  <a:cubicBezTo>
                    <a:pt x="10299" y="4847"/>
                    <a:pt x="10240" y="4930"/>
                    <a:pt x="10240" y="5013"/>
                  </a:cubicBezTo>
                  <a:lnTo>
                    <a:pt x="10240" y="5287"/>
                  </a:lnTo>
                  <a:cubicBezTo>
                    <a:pt x="10240" y="6609"/>
                    <a:pt x="9716" y="7859"/>
                    <a:pt x="8787" y="8799"/>
                  </a:cubicBezTo>
                  <a:cubicBezTo>
                    <a:pt x="7846" y="9728"/>
                    <a:pt x="6596" y="10252"/>
                    <a:pt x="5275" y="10252"/>
                  </a:cubicBezTo>
                  <a:cubicBezTo>
                    <a:pt x="3941" y="10252"/>
                    <a:pt x="2691" y="9728"/>
                    <a:pt x="1762" y="8799"/>
                  </a:cubicBezTo>
                  <a:cubicBezTo>
                    <a:pt x="822" y="7859"/>
                    <a:pt x="298" y="6609"/>
                    <a:pt x="298" y="5287"/>
                  </a:cubicBezTo>
                  <a:cubicBezTo>
                    <a:pt x="298" y="3954"/>
                    <a:pt x="822" y="2703"/>
                    <a:pt x="1762" y="1775"/>
                  </a:cubicBezTo>
                  <a:cubicBezTo>
                    <a:pt x="2691" y="834"/>
                    <a:pt x="3941" y="310"/>
                    <a:pt x="5275" y="310"/>
                  </a:cubicBezTo>
                  <a:cubicBezTo>
                    <a:pt x="6442" y="310"/>
                    <a:pt x="7573" y="727"/>
                    <a:pt x="8466" y="1477"/>
                  </a:cubicBezTo>
                  <a:cubicBezTo>
                    <a:pt x="9347" y="2215"/>
                    <a:pt x="9942" y="3239"/>
                    <a:pt x="10156" y="4370"/>
                  </a:cubicBezTo>
                  <a:cubicBezTo>
                    <a:pt x="10167" y="4454"/>
                    <a:pt x="10223" y="4492"/>
                    <a:pt x="10301" y="4492"/>
                  </a:cubicBezTo>
                  <a:cubicBezTo>
                    <a:pt x="10312" y="4492"/>
                    <a:pt x="10323" y="4491"/>
                    <a:pt x="10335" y="4489"/>
                  </a:cubicBezTo>
                  <a:cubicBezTo>
                    <a:pt x="10418" y="4477"/>
                    <a:pt x="10466" y="4406"/>
                    <a:pt x="10454" y="4311"/>
                  </a:cubicBezTo>
                  <a:cubicBezTo>
                    <a:pt x="10228" y="3108"/>
                    <a:pt x="9597" y="2025"/>
                    <a:pt x="8668" y="1239"/>
                  </a:cubicBezTo>
                  <a:cubicBezTo>
                    <a:pt x="7716" y="429"/>
                    <a:pt x="6501" y="1"/>
                    <a:pt x="5275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16910;p75">
              <a:extLst>
                <a:ext uri="{FF2B5EF4-FFF2-40B4-BE49-F238E27FC236}">
                  <a16:creationId xmlns:a16="http://schemas.microsoft.com/office/drawing/2014/main" id="{309E6AB2-E111-4412-9984-E5B74EB41CBE}"/>
                </a:ext>
              </a:extLst>
            </p:cNvPr>
            <p:cNvSpPr/>
            <p:nvPr/>
          </p:nvSpPr>
          <p:spPr>
            <a:xfrm>
              <a:off x="2327806" y="1530618"/>
              <a:ext cx="287266" cy="286916"/>
            </a:xfrm>
            <a:custGeom>
              <a:avLst/>
              <a:gdLst/>
              <a:ahLst/>
              <a:cxnLst/>
              <a:rect l="l" t="t" r="r" b="b"/>
              <a:pathLst>
                <a:path w="9025" h="9014" extrusionOk="0">
                  <a:moveTo>
                    <a:pt x="4513" y="1"/>
                  </a:moveTo>
                  <a:cubicBezTo>
                    <a:pt x="3870" y="1"/>
                    <a:pt x="3262" y="132"/>
                    <a:pt x="2679" y="382"/>
                  </a:cubicBezTo>
                  <a:cubicBezTo>
                    <a:pt x="2119" y="644"/>
                    <a:pt x="1619" y="1001"/>
                    <a:pt x="1215" y="1441"/>
                  </a:cubicBezTo>
                  <a:cubicBezTo>
                    <a:pt x="1155" y="1501"/>
                    <a:pt x="1155" y="1608"/>
                    <a:pt x="1226" y="1667"/>
                  </a:cubicBezTo>
                  <a:cubicBezTo>
                    <a:pt x="1255" y="1696"/>
                    <a:pt x="1294" y="1711"/>
                    <a:pt x="1334" y="1711"/>
                  </a:cubicBezTo>
                  <a:cubicBezTo>
                    <a:pt x="1377" y="1711"/>
                    <a:pt x="1422" y="1693"/>
                    <a:pt x="1453" y="1656"/>
                  </a:cubicBezTo>
                  <a:cubicBezTo>
                    <a:pt x="1834" y="1239"/>
                    <a:pt x="2298" y="894"/>
                    <a:pt x="2822" y="667"/>
                  </a:cubicBezTo>
                  <a:cubicBezTo>
                    <a:pt x="3358" y="429"/>
                    <a:pt x="3929" y="310"/>
                    <a:pt x="4524" y="310"/>
                  </a:cubicBezTo>
                  <a:cubicBezTo>
                    <a:pt x="6834" y="310"/>
                    <a:pt x="8727" y="2191"/>
                    <a:pt x="8727" y="4513"/>
                  </a:cubicBezTo>
                  <a:cubicBezTo>
                    <a:pt x="8727" y="6811"/>
                    <a:pt x="6846" y="8704"/>
                    <a:pt x="4524" y="8704"/>
                  </a:cubicBezTo>
                  <a:cubicBezTo>
                    <a:pt x="2227" y="8704"/>
                    <a:pt x="333" y="6835"/>
                    <a:pt x="333" y="4513"/>
                  </a:cubicBezTo>
                  <a:cubicBezTo>
                    <a:pt x="333" y="3692"/>
                    <a:pt x="572" y="2882"/>
                    <a:pt x="1036" y="2203"/>
                  </a:cubicBezTo>
                  <a:cubicBezTo>
                    <a:pt x="1048" y="2132"/>
                    <a:pt x="1036" y="2037"/>
                    <a:pt x="953" y="1977"/>
                  </a:cubicBezTo>
                  <a:cubicBezTo>
                    <a:pt x="927" y="1960"/>
                    <a:pt x="900" y="1952"/>
                    <a:pt x="874" y="1952"/>
                  </a:cubicBezTo>
                  <a:cubicBezTo>
                    <a:pt x="827" y="1952"/>
                    <a:pt x="781" y="1979"/>
                    <a:pt x="750" y="2025"/>
                  </a:cubicBezTo>
                  <a:cubicBezTo>
                    <a:pt x="262" y="2751"/>
                    <a:pt x="0" y="3620"/>
                    <a:pt x="0" y="4513"/>
                  </a:cubicBezTo>
                  <a:cubicBezTo>
                    <a:pt x="0" y="5716"/>
                    <a:pt x="464" y="6847"/>
                    <a:pt x="1334" y="7692"/>
                  </a:cubicBezTo>
                  <a:cubicBezTo>
                    <a:pt x="2191" y="8537"/>
                    <a:pt x="3310" y="9014"/>
                    <a:pt x="4513" y="9014"/>
                  </a:cubicBezTo>
                  <a:cubicBezTo>
                    <a:pt x="5715" y="9014"/>
                    <a:pt x="6846" y="8549"/>
                    <a:pt x="7692" y="7692"/>
                  </a:cubicBezTo>
                  <a:cubicBezTo>
                    <a:pt x="8549" y="6835"/>
                    <a:pt x="9025" y="5716"/>
                    <a:pt x="9025" y="4513"/>
                  </a:cubicBezTo>
                  <a:cubicBezTo>
                    <a:pt x="9025" y="3299"/>
                    <a:pt x="8561" y="2168"/>
                    <a:pt x="7692" y="1322"/>
                  </a:cubicBezTo>
                  <a:cubicBezTo>
                    <a:pt x="6846" y="477"/>
                    <a:pt x="5715" y="1"/>
                    <a:pt x="4513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16911;p75">
              <a:extLst>
                <a:ext uri="{FF2B5EF4-FFF2-40B4-BE49-F238E27FC236}">
                  <a16:creationId xmlns:a16="http://schemas.microsoft.com/office/drawing/2014/main" id="{9C21E03F-DC79-4CF0-8A83-D8633C784EA0}"/>
                </a:ext>
              </a:extLst>
            </p:cNvPr>
            <p:cNvSpPr/>
            <p:nvPr/>
          </p:nvSpPr>
          <p:spPr>
            <a:xfrm>
              <a:off x="2352061" y="1669333"/>
              <a:ext cx="16679" cy="9485"/>
            </a:xfrm>
            <a:custGeom>
              <a:avLst/>
              <a:gdLst/>
              <a:ahLst/>
              <a:cxnLst/>
              <a:rect l="l" t="t" r="r" b="b"/>
              <a:pathLst>
                <a:path w="524" h="298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369" y="298"/>
                  </a:lnTo>
                  <a:cubicBezTo>
                    <a:pt x="464" y="298"/>
                    <a:pt x="524" y="226"/>
                    <a:pt x="524" y="155"/>
                  </a:cubicBezTo>
                  <a:cubicBezTo>
                    <a:pt x="524" y="60"/>
                    <a:pt x="453" y="0"/>
                    <a:pt x="36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16912;p75">
              <a:extLst>
                <a:ext uri="{FF2B5EF4-FFF2-40B4-BE49-F238E27FC236}">
                  <a16:creationId xmlns:a16="http://schemas.microsoft.com/office/drawing/2014/main" id="{94901717-A0D5-4DF7-8F86-DFAF05A8D66E}"/>
                </a:ext>
              </a:extLst>
            </p:cNvPr>
            <p:cNvSpPr/>
            <p:nvPr/>
          </p:nvSpPr>
          <p:spPr>
            <a:xfrm>
              <a:off x="2466871" y="1554490"/>
              <a:ext cx="123946" cy="124328"/>
            </a:xfrm>
            <a:custGeom>
              <a:avLst/>
              <a:gdLst/>
              <a:ahLst/>
              <a:cxnLst/>
              <a:rect l="l" t="t" r="r" b="b"/>
              <a:pathLst>
                <a:path w="3894" h="3906" extrusionOk="0">
                  <a:moveTo>
                    <a:pt x="144" y="1"/>
                  </a:moveTo>
                  <a:cubicBezTo>
                    <a:pt x="48" y="1"/>
                    <a:pt x="1" y="84"/>
                    <a:pt x="1" y="155"/>
                  </a:cubicBezTo>
                  <a:lnTo>
                    <a:pt x="1" y="3751"/>
                  </a:lnTo>
                  <a:cubicBezTo>
                    <a:pt x="1" y="3846"/>
                    <a:pt x="72" y="3906"/>
                    <a:pt x="144" y="3906"/>
                  </a:cubicBezTo>
                  <a:lnTo>
                    <a:pt x="3751" y="3906"/>
                  </a:lnTo>
                  <a:cubicBezTo>
                    <a:pt x="3834" y="3906"/>
                    <a:pt x="3894" y="3834"/>
                    <a:pt x="3894" y="3751"/>
                  </a:cubicBezTo>
                  <a:cubicBezTo>
                    <a:pt x="3894" y="3668"/>
                    <a:pt x="3823" y="3608"/>
                    <a:pt x="3751" y="3608"/>
                  </a:cubicBezTo>
                  <a:lnTo>
                    <a:pt x="310" y="3608"/>
                  </a:lnTo>
                  <a:lnTo>
                    <a:pt x="310" y="155"/>
                  </a:lnTo>
                  <a:lnTo>
                    <a:pt x="298" y="155"/>
                  </a:lnTo>
                  <a:cubicBezTo>
                    <a:pt x="298" y="72"/>
                    <a:pt x="215" y="1"/>
                    <a:pt x="14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16913;p75">
              <a:extLst>
                <a:ext uri="{FF2B5EF4-FFF2-40B4-BE49-F238E27FC236}">
                  <a16:creationId xmlns:a16="http://schemas.microsoft.com/office/drawing/2014/main" id="{BC35C7A3-8C4E-4293-94B4-4CD995D442F9}"/>
                </a:ext>
              </a:extLst>
            </p:cNvPr>
            <p:cNvSpPr/>
            <p:nvPr/>
          </p:nvSpPr>
          <p:spPr>
            <a:xfrm>
              <a:off x="2466107" y="1776950"/>
              <a:ext cx="9517" cy="16711"/>
            </a:xfrm>
            <a:custGeom>
              <a:avLst/>
              <a:gdLst/>
              <a:ahLst/>
              <a:cxnLst/>
              <a:rect l="l" t="t" r="r" b="b"/>
              <a:pathLst>
                <a:path w="299" h="525" extrusionOk="0">
                  <a:moveTo>
                    <a:pt x="156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370"/>
                  </a:lnTo>
                  <a:cubicBezTo>
                    <a:pt x="1" y="465"/>
                    <a:pt x="84" y="525"/>
                    <a:pt x="156" y="525"/>
                  </a:cubicBezTo>
                  <a:cubicBezTo>
                    <a:pt x="239" y="525"/>
                    <a:pt x="299" y="441"/>
                    <a:pt x="299" y="370"/>
                  </a:cubicBezTo>
                  <a:lnTo>
                    <a:pt x="299" y="144"/>
                  </a:lnTo>
                  <a:cubicBezTo>
                    <a:pt x="299" y="60"/>
                    <a:pt x="227" y="1"/>
                    <a:pt x="15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16914;p75">
              <a:extLst>
                <a:ext uri="{FF2B5EF4-FFF2-40B4-BE49-F238E27FC236}">
                  <a16:creationId xmlns:a16="http://schemas.microsoft.com/office/drawing/2014/main" id="{F9912168-9EBF-4FAF-9C21-951A28C2CA40}"/>
                </a:ext>
              </a:extLst>
            </p:cNvPr>
            <p:cNvSpPr/>
            <p:nvPr/>
          </p:nvSpPr>
          <p:spPr>
            <a:xfrm>
              <a:off x="2384272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173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71"/>
                  </a:cubicBezTo>
                  <a:lnTo>
                    <a:pt x="238" y="426"/>
                  </a:lnTo>
                  <a:cubicBezTo>
                    <a:pt x="274" y="462"/>
                    <a:pt x="310" y="474"/>
                    <a:pt x="345" y="474"/>
                  </a:cubicBezTo>
                  <a:cubicBezTo>
                    <a:pt x="393" y="474"/>
                    <a:pt x="417" y="462"/>
                    <a:pt x="453" y="426"/>
                  </a:cubicBezTo>
                  <a:cubicBezTo>
                    <a:pt x="512" y="367"/>
                    <a:pt x="512" y="271"/>
                    <a:pt x="453" y="212"/>
                  </a:cubicBezTo>
                  <a:lnTo>
                    <a:pt x="286" y="45"/>
                  </a:lnTo>
                  <a:cubicBezTo>
                    <a:pt x="256" y="15"/>
                    <a:pt x="214" y="0"/>
                    <a:pt x="1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16915;p75">
              <a:extLst>
                <a:ext uri="{FF2B5EF4-FFF2-40B4-BE49-F238E27FC236}">
                  <a16:creationId xmlns:a16="http://schemas.microsoft.com/office/drawing/2014/main" id="{916C5D55-406C-4A07-A1A1-0E22907BC379}"/>
                </a:ext>
              </a:extLst>
            </p:cNvPr>
            <p:cNvSpPr/>
            <p:nvPr/>
          </p:nvSpPr>
          <p:spPr>
            <a:xfrm>
              <a:off x="2541544" y="1745216"/>
              <a:ext cx="15565" cy="15087"/>
            </a:xfrm>
            <a:custGeom>
              <a:avLst/>
              <a:gdLst/>
              <a:ahLst/>
              <a:cxnLst/>
              <a:rect l="l" t="t" r="r" b="b"/>
              <a:pathLst>
                <a:path w="489" h="474" extrusionOk="0">
                  <a:moveTo>
                    <a:pt x="171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59"/>
                  </a:cubicBezTo>
                  <a:lnTo>
                    <a:pt x="226" y="426"/>
                  </a:lnTo>
                  <a:cubicBezTo>
                    <a:pt x="250" y="462"/>
                    <a:pt x="298" y="474"/>
                    <a:pt x="334" y="474"/>
                  </a:cubicBezTo>
                  <a:cubicBezTo>
                    <a:pt x="369" y="474"/>
                    <a:pt x="405" y="462"/>
                    <a:pt x="429" y="426"/>
                  </a:cubicBezTo>
                  <a:cubicBezTo>
                    <a:pt x="488" y="367"/>
                    <a:pt x="488" y="259"/>
                    <a:pt x="429" y="212"/>
                  </a:cubicBezTo>
                  <a:lnTo>
                    <a:pt x="274" y="45"/>
                  </a:lnTo>
                  <a:cubicBezTo>
                    <a:pt x="250" y="15"/>
                    <a:pt x="212" y="0"/>
                    <a:pt x="171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16916;p75">
              <a:extLst>
                <a:ext uri="{FF2B5EF4-FFF2-40B4-BE49-F238E27FC236}">
                  <a16:creationId xmlns:a16="http://schemas.microsoft.com/office/drawing/2014/main" id="{EF707D7E-9A3D-4635-8C4D-A17D46AE57D4}"/>
                </a:ext>
              </a:extLst>
            </p:cNvPr>
            <p:cNvSpPr/>
            <p:nvPr/>
          </p:nvSpPr>
          <p:spPr>
            <a:xfrm>
              <a:off x="2541544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340" y="0"/>
                  </a:moveTo>
                  <a:cubicBezTo>
                    <a:pt x="298" y="0"/>
                    <a:pt x="256" y="15"/>
                    <a:pt x="226" y="45"/>
                  </a:cubicBezTo>
                  <a:lnTo>
                    <a:pt x="60" y="212"/>
                  </a:lnTo>
                  <a:cubicBezTo>
                    <a:pt x="0" y="271"/>
                    <a:pt x="0" y="367"/>
                    <a:pt x="60" y="426"/>
                  </a:cubicBezTo>
                  <a:cubicBezTo>
                    <a:pt x="95" y="462"/>
                    <a:pt x="131" y="474"/>
                    <a:pt x="167" y="474"/>
                  </a:cubicBezTo>
                  <a:cubicBezTo>
                    <a:pt x="215" y="474"/>
                    <a:pt x="250" y="462"/>
                    <a:pt x="286" y="426"/>
                  </a:cubicBezTo>
                  <a:lnTo>
                    <a:pt x="453" y="271"/>
                  </a:lnTo>
                  <a:cubicBezTo>
                    <a:pt x="512" y="212"/>
                    <a:pt x="512" y="105"/>
                    <a:pt x="453" y="45"/>
                  </a:cubicBezTo>
                  <a:cubicBezTo>
                    <a:pt x="423" y="15"/>
                    <a:pt x="381" y="0"/>
                    <a:pt x="34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16917;p75">
              <a:extLst>
                <a:ext uri="{FF2B5EF4-FFF2-40B4-BE49-F238E27FC236}">
                  <a16:creationId xmlns:a16="http://schemas.microsoft.com/office/drawing/2014/main" id="{E741B5C9-864E-4DC2-AB60-3E899B6ABCDE}"/>
                </a:ext>
              </a:extLst>
            </p:cNvPr>
            <p:cNvSpPr/>
            <p:nvPr/>
          </p:nvSpPr>
          <p:spPr>
            <a:xfrm>
              <a:off x="2384654" y="1744452"/>
              <a:ext cx="15947" cy="15469"/>
            </a:xfrm>
            <a:custGeom>
              <a:avLst/>
              <a:gdLst/>
              <a:ahLst/>
              <a:cxnLst/>
              <a:rect l="l" t="t" r="r" b="b"/>
              <a:pathLst>
                <a:path w="501" h="486" extrusionOk="0">
                  <a:moveTo>
                    <a:pt x="327" y="1"/>
                  </a:moveTo>
                  <a:cubicBezTo>
                    <a:pt x="286" y="1"/>
                    <a:pt x="244" y="16"/>
                    <a:pt x="214" y="45"/>
                  </a:cubicBezTo>
                  <a:lnTo>
                    <a:pt x="48" y="212"/>
                  </a:lnTo>
                  <a:cubicBezTo>
                    <a:pt x="0" y="272"/>
                    <a:pt x="0" y="379"/>
                    <a:pt x="60" y="438"/>
                  </a:cubicBezTo>
                  <a:cubicBezTo>
                    <a:pt x="95" y="462"/>
                    <a:pt x="143" y="486"/>
                    <a:pt x="167" y="486"/>
                  </a:cubicBezTo>
                  <a:cubicBezTo>
                    <a:pt x="202" y="486"/>
                    <a:pt x="238" y="462"/>
                    <a:pt x="274" y="438"/>
                  </a:cubicBezTo>
                  <a:lnTo>
                    <a:pt x="441" y="272"/>
                  </a:lnTo>
                  <a:cubicBezTo>
                    <a:pt x="500" y="212"/>
                    <a:pt x="500" y="105"/>
                    <a:pt x="441" y="45"/>
                  </a:cubicBezTo>
                  <a:cubicBezTo>
                    <a:pt x="411" y="16"/>
                    <a:pt x="369" y="1"/>
                    <a:pt x="32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16918;p75">
              <a:extLst>
                <a:ext uri="{FF2B5EF4-FFF2-40B4-BE49-F238E27FC236}">
                  <a16:creationId xmlns:a16="http://schemas.microsoft.com/office/drawing/2014/main" id="{1D24F93C-9FCB-4A2D-83E3-9B0D22B3A1C6}"/>
                </a:ext>
              </a:extLst>
            </p:cNvPr>
            <p:cNvSpPr/>
            <p:nvPr/>
          </p:nvSpPr>
          <p:spPr>
            <a:xfrm>
              <a:off x="2360018" y="1624548"/>
              <a:ext cx="18207" cy="12605"/>
            </a:xfrm>
            <a:custGeom>
              <a:avLst/>
              <a:gdLst/>
              <a:ahLst/>
              <a:cxnLst/>
              <a:rect l="l" t="t" r="r" b="b"/>
              <a:pathLst>
                <a:path w="572" h="396" extrusionOk="0">
                  <a:moveTo>
                    <a:pt x="179" y="0"/>
                  </a:moveTo>
                  <a:cubicBezTo>
                    <a:pt x="125" y="0"/>
                    <a:pt x="71" y="33"/>
                    <a:pt x="36" y="86"/>
                  </a:cubicBezTo>
                  <a:cubicBezTo>
                    <a:pt x="0" y="157"/>
                    <a:pt x="36" y="252"/>
                    <a:pt x="107" y="288"/>
                  </a:cubicBezTo>
                  <a:lnTo>
                    <a:pt x="322" y="383"/>
                  </a:lnTo>
                  <a:cubicBezTo>
                    <a:pt x="333" y="395"/>
                    <a:pt x="357" y="395"/>
                    <a:pt x="381" y="395"/>
                  </a:cubicBezTo>
                  <a:cubicBezTo>
                    <a:pt x="429" y="395"/>
                    <a:pt x="500" y="371"/>
                    <a:pt x="524" y="312"/>
                  </a:cubicBezTo>
                  <a:cubicBezTo>
                    <a:pt x="572" y="217"/>
                    <a:pt x="524" y="133"/>
                    <a:pt x="453" y="98"/>
                  </a:cubicBezTo>
                  <a:lnTo>
                    <a:pt x="238" y="14"/>
                  </a:lnTo>
                  <a:cubicBezTo>
                    <a:pt x="219" y="5"/>
                    <a:pt x="199" y="0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16919;p75">
              <a:extLst>
                <a:ext uri="{FF2B5EF4-FFF2-40B4-BE49-F238E27FC236}">
                  <a16:creationId xmlns:a16="http://schemas.microsoft.com/office/drawing/2014/main" id="{C65847BA-16E9-4B2D-87DF-C8EC89C15B86}"/>
                </a:ext>
              </a:extLst>
            </p:cNvPr>
            <p:cNvSpPr/>
            <p:nvPr/>
          </p:nvSpPr>
          <p:spPr>
            <a:xfrm>
              <a:off x="2564271" y="1711126"/>
              <a:ext cx="17475" cy="12796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184" y="0"/>
                  </a:moveTo>
                  <a:cubicBezTo>
                    <a:pt x="125" y="0"/>
                    <a:pt x="63" y="29"/>
                    <a:pt x="36" y="92"/>
                  </a:cubicBezTo>
                  <a:cubicBezTo>
                    <a:pt x="1" y="164"/>
                    <a:pt x="36" y="247"/>
                    <a:pt x="108" y="295"/>
                  </a:cubicBezTo>
                  <a:lnTo>
                    <a:pt x="310" y="390"/>
                  </a:lnTo>
                  <a:cubicBezTo>
                    <a:pt x="334" y="402"/>
                    <a:pt x="358" y="402"/>
                    <a:pt x="370" y="402"/>
                  </a:cubicBezTo>
                  <a:cubicBezTo>
                    <a:pt x="429" y="402"/>
                    <a:pt x="489" y="366"/>
                    <a:pt x="524" y="307"/>
                  </a:cubicBezTo>
                  <a:cubicBezTo>
                    <a:pt x="548" y="235"/>
                    <a:pt x="524" y="140"/>
                    <a:pt x="453" y="104"/>
                  </a:cubicBezTo>
                  <a:lnTo>
                    <a:pt x="239" y="9"/>
                  </a:lnTo>
                  <a:cubicBezTo>
                    <a:pt x="221" y="3"/>
                    <a:pt x="203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16920;p75">
              <a:extLst>
                <a:ext uri="{FF2B5EF4-FFF2-40B4-BE49-F238E27FC236}">
                  <a16:creationId xmlns:a16="http://schemas.microsoft.com/office/drawing/2014/main" id="{F90FCE10-5BAB-401E-8145-ACFAEBFE1822}"/>
                </a:ext>
              </a:extLst>
            </p:cNvPr>
            <p:cNvSpPr/>
            <p:nvPr/>
          </p:nvSpPr>
          <p:spPr>
            <a:xfrm>
              <a:off x="2507805" y="1563912"/>
              <a:ext cx="14069" cy="16392"/>
            </a:xfrm>
            <a:custGeom>
              <a:avLst/>
              <a:gdLst/>
              <a:ahLst/>
              <a:cxnLst/>
              <a:rect l="l" t="t" r="r" b="b"/>
              <a:pathLst>
                <a:path w="442" h="515" extrusionOk="0">
                  <a:moveTo>
                    <a:pt x="273" y="0"/>
                  </a:moveTo>
                  <a:cubicBezTo>
                    <a:pt x="215" y="0"/>
                    <a:pt x="154" y="33"/>
                    <a:pt x="120" y="86"/>
                  </a:cubicBezTo>
                  <a:lnTo>
                    <a:pt x="36" y="288"/>
                  </a:lnTo>
                  <a:cubicBezTo>
                    <a:pt x="1" y="371"/>
                    <a:pt x="36" y="455"/>
                    <a:pt x="108" y="502"/>
                  </a:cubicBezTo>
                  <a:cubicBezTo>
                    <a:pt x="120" y="514"/>
                    <a:pt x="155" y="514"/>
                    <a:pt x="167" y="514"/>
                  </a:cubicBezTo>
                  <a:cubicBezTo>
                    <a:pt x="227" y="514"/>
                    <a:pt x="286" y="490"/>
                    <a:pt x="322" y="431"/>
                  </a:cubicBezTo>
                  <a:lnTo>
                    <a:pt x="405" y="217"/>
                  </a:lnTo>
                  <a:cubicBezTo>
                    <a:pt x="441" y="145"/>
                    <a:pt x="405" y="50"/>
                    <a:pt x="334" y="14"/>
                  </a:cubicBezTo>
                  <a:cubicBezTo>
                    <a:pt x="315" y="5"/>
                    <a:pt x="294" y="0"/>
                    <a:pt x="2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16921;p75">
              <a:extLst>
                <a:ext uri="{FF2B5EF4-FFF2-40B4-BE49-F238E27FC236}">
                  <a16:creationId xmlns:a16="http://schemas.microsoft.com/office/drawing/2014/main" id="{5F575349-F4F6-45D9-A3BF-FED5AE203478}"/>
                </a:ext>
              </a:extLst>
            </p:cNvPr>
            <p:cNvSpPr/>
            <p:nvPr/>
          </p:nvSpPr>
          <p:spPr>
            <a:xfrm>
              <a:off x="2420654" y="1767974"/>
              <a:ext cx="14419" cy="16583"/>
            </a:xfrm>
            <a:custGeom>
              <a:avLst/>
              <a:gdLst/>
              <a:ahLst/>
              <a:cxnLst/>
              <a:rect l="l" t="t" r="r" b="b"/>
              <a:pathLst>
                <a:path w="453" h="521" extrusionOk="0">
                  <a:moveTo>
                    <a:pt x="290" y="0"/>
                  </a:moveTo>
                  <a:cubicBezTo>
                    <a:pt x="231" y="0"/>
                    <a:pt x="170" y="29"/>
                    <a:pt x="143" y="92"/>
                  </a:cubicBezTo>
                  <a:lnTo>
                    <a:pt x="48" y="295"/>
                  </a:lnTo>
                  <a:cubicBezTo>
                    <a:pt x="0" y="366"/>
                    <a:pt x="48" y="473"/>
                    <a:pt x="119" y="509"/>
                  </a:cubicBezTo>
                  <a:cubicBezTo>
                    <a:pt x="143" y="521"/>
                    <a:pt x="167" y="521"/>
                    <a:pt x="179" y="521"/>
                  </a:cubicBezTo>
                  <a:cubicBezTo>
                    <a:pt x="238" y="521"/>
                    <a:pt x="298" y="485"/>
                    <a:pt x="333" y="426"/>
                  </a:cubicBezTo>
                  <a:lnTo>
                    <a:pt x="417" y="223"/>
                  </a:lnTo>
                  <a:cubicBezTo>
                    <a:pt x="453" y="152"/>
                    <a:pt x="417" y="56"/>
                    <a:pt x="345" y="9"/>
                  </a:cubicBezTo>
                  <a:cubicBezTo>
                    <a:pt x="328" y="3"/>
                    <a:pt x="309" y="0"/>
                    <a:pt x="29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16922;p75">
              <a:extLst>
                <a:ext uri="{FF2B5EF4-FFF2-40B4-BE49-F238E27FC236}">
                  <a16:creationId xmlns:a16="http://schemas.microsoft.com/office/drawing/2014/main" id="{F0DA0675-56A8-4744-880B-838985269A4F}"/>
                </a:ext>
              </a:extLst>
            </p:cNvPr>
            <p:cNvSpPr/>
            <p:nvPr/>
          </p:nvSpPr>
          <p:spPr>
            <a:xfrm>
              <a:off x="2422532" y="1562448"/>
              <a:ext cx="14451" cy="17093"/>
            </a:xfrm>
            <a:custGeom>
              <a:avLst/>
              <a:gdLst/>
              <a:ahLst/>
              <a:cxnLst/>
              <a:rect l="l" t="t" r="r" b="b"/>
              <a:pathLst>
                <a:path w="454" h="537" extrusionOk="0">
                  <a:moveTo>
                    <a:pt x="184" y="0"/>
                  </a:moveTo>
                  <a:cubicBezTo>
                    <a:pt x="164" y="0"/>
                    <a:pt x="142" y="4"/>
                    <a:pt x="120" y="13"/>
                  </a:cubicBezTo>
                  <a:cubicBezTo>
                    <a:pt x="48" y="36"/>
                    <a:pt x="1" y="132"/>
                    <a:pt x="36" y="215"/>
                  </a:cubicBezTo>
                  <a:lnTo>
                    <a:pt x="120" y="429"/>
                  </a:lnTo>
                  <a:cubicBezTo>
                    <a:pt x="155" y="501"/>
                    <a:pt x="215" y="536"/>
                    <a:pt x="274" y="536"/>
                  </a:cubicBezTo>
                  <a:cubicBezTo>
                    <a:pt x="286" y="536"/>
                    <a:pt x="322" y="536"/>
                    <a:pt x="334" y="513"/>
                  </a:cubicBezTo>
                  <a:cubicBezTo>
                    <a:pt x="405" y="489"/>
                    <a:pt x="453" y="394"/>
                    <a:pt x="417" y="310"/>
                  </a:cubicBezTo>
                  <a:lnTo>
                    <a:pt x="334" y="96"/>
                  </a:lnTo>
                  <a:cubicBezTo>
                    <a:pt x="307" y="41"/>
                    <a:pt x="251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16923;p75">
              <a:extLst>
                <a:ext uri="{FF2B5EF4-FFF2-40B4-BE49-F238E27FC236}">
                  <a16:creationId xmlns:a16="http://schemas.microsoft.com/office/drawing/2014/main" id="{ED59CB38-1252-402F-B239-8766CAEDD95F}"/>
                </a:ext>
              </a:extLst>
            </p:cNvPr>
            <p:cNvSpPr/>
            <p:nvPr/>
          </p:nvSpPr>
          <p:spPr>
            <a:xfrm>
              <a:off x="2505545" y="1768770"/>
              <a:ext cx="14037" cy="16552"/>
            </a:xfrm>
            <a:custGeom>
              <a:avLst/>
              <a:gdLst/>
              <a:ahLst/>
              <a:cxnLst/>
              <a:rect l="l" t="t" r="r" b="b"/>
              <a:pathLst>
                <a:path w="441" h="520" extrusionOk="0">
                  <a:moveTo>
                    <a:pt x="195" y="0"/>
                  </a:moveTo>
                  <a:cubicBezTo>
                    <a:pt x="171" y="0"/>
                    <a:pt x="146" y="6"/>
                    <a:pt x="119" y="20"/>
                  </a:cubicBezTo>
                  <a:cubicBezTo>
                    <a:pt x="48" y="43"/>
                    <a:pt x="0" y="139"/>
                    <a:pt x="24" y="222"/>
                  </a:cubicBezTo>
                  <a:lnTo>
                    <a:pt x="119" y="436"/>
                  </a:lnTo>
                  <a:cubicBezTo>
                    <a:pt x="155" y="496"/>
                    <a:pt x="214" y="520"/>
                    <a:pt x="274" y="520"/>
                  </a:cubicBezTo>
                  <a:cubicBezTo>
                    <a:pt x="286" y="520"/>
                    <a:pt x="310" y="520"/>
                    <a:pt x="322" y="508"/>
                  </a:cubicBezTo>
                  <a:cubicBezTo>
                    <a:pt x="405" y="472"/>
                    <a:pt x="441" y="389"/>
                    <a:pt x="417" y="293"/>
                  </a:cubicBezTo>
                  <a:lnTo>
                    <a:pt x="322" y="91"/>
                  </a:lnTo>
                  <a:cubicBezTo>
                    <a:pt x="304" y="39"/>
                    <a:pt x="256" y="0"/>
                    <a:pt x="19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16924;p75">
              <a:extLst>
                <a:ext uri="{FF2B5EF4-FFF2-40B4-BE49-F238E27FC236}">
                  <a16:creationId xmlns:a16="http://schemas.microsoft.com/office/drawing/2014/main" id="{602E7EAF-6CD4-4347-BF49-12BCB0FA0B40}"/>
                </a:ext>
              </a:extLst>
            </p:cNvPr>
            <p:cNvSpPr/>
            <p:nvPr/>
          </p:nvSpPr>
          <p:spPr>
            <a:xfrm>
              <a:off x="2565417" y="1625885"/>
              <a:ext cx="17825" cy="13146"/>
            </a:xfrm>
            <a:custGeom>
              <a:avLst/>
              <a:gdLst/>
              <a:ahLst/>
              <a:cxnLst/>
              <a:rect l="l" t="t" r="r" b="b"/>
              <a:pathLst>
                <a:path w="560" h="413" extrusionOk="0">
                  <a:moveTo>
                    <a:pt x="378" y="1"/>
                  </a:moveTo>
                  <a:cubicBezTo>
                    <a:pt x="360" y="1"/>
                    <a:pt x="341" y="3"/>
                    <a:pt x="322" y="8"/>
                  </a:cubicBezTo>
                  <a:lnTo>
                    <a:pt x="119" y="103"/>
                  </a:lnTo>
                  <a:cubicBezTo>
                    <a:pt x="36" y="127"/>
                    <a:pt x="0" y="222"/>
                    <a:pt x="24" y="306"/>
                  </a:cubicBezTo>
                  <a:cubicBezTo>
                    <a:pt x="60" y="365"/>
                    <a:pt x="96" y="413"/>
                    <a:pt x="179" y="413"/>
                  </a:cubicBezTo>
                  <a:cubicBezTo>
                    <a:pt x="191" y="413"/>
                    <a:pt x="215" y="413"/>
                    <a:pt x="227" y="401"/>
                  </a:cubicBezTo>
                  <a:lnTo>
                    <a:pt x="441" y="306"/>
                  </a:lnTo>
                  <a:cubicBezTo>
                    <a:pt x="512" y="282"/>
                    <a:pt x="560" y="187"/>
                    <a:pt x="524" y="103"/>
                  </a:cubicBezTo>
                  <a:cubicBezTo>
                    <a:pt x="505" y="37"/>
                    <a:pt x="44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16925;p75">
              <a:extLst>
                <a:ext uri="{FF2B5EF4-FFF2-40B4-BE49-F238E27FC236}">
                  <a16:creationId xmlns:a16="http://schemas.microsoft.com/office/drawing/2014/main" id="{B0150CA6-F9D5-42BC-A6DE-CC3BDDECB435}"/>
                </a:ext>
              </a:extLst>
            </p:cNvPr>
            <p:cNvSpPr/>
            <p:nvPr/>
          </p:nvSpPr>
          <p:spPr>
            <a:xfrm>
              <a:off x="2359254" y="1709312"/>
              <a:ext cx="17825" cy="12732"/>
            </a:xfrm>
            <a:custGeom>
              <a:avLst/>
              <a:gdLst/>
              <a:ahLst/>
              <a:cxnLst/>
              <a:rect l="l" t="t" r="r" b="b"/>
              <a:pathLst>
                <a:path w="560" h="400" extrusionOk="0">
                  <a:moveTo>
                    <a:pt x="372" y="0"/>
                  </a:moveTo>
                  <a:cubicBezTo>
                    <a:pt x="356" y="0"/>
                    <a:pt x="339" y="2"/>
                    <a:pt x="322" y="6"/>
                  </a:cubicBezTo>
                  <a:lnTo>
                    <a:pt x="119" y="102"/>
                  </a:lnTo>
                  <a:cubicBezTo>
                    <a:pt x="48" y="125"/>
                    <a:pt x="0" y="221"/>
                    <a:pt x="24" y="304"/>
                  </a:cubicBezTo>
                  <a:cubicBezTo>
                    <a:pt x="60" y="364"/>
                    <a:pt x="119" y="399"/>
                    <a:pt x="179" y="399"/>
                  </a:cubicBezTo>
                  <a:cubicBezTo>
                    <a:pt x="191" y="399"/>
                    <a:pt x="227" y="399"/>
                    <a:pt x="238" y="387"/>
                  </a:cubicBezTo>
                  <a:lnTo>
                    <a:pt x="441" y="292"/>
                  </a:lnTo>
                  <a:cubicBezTo>
                    <a:pt x="512" y="268"/>
                    <a:pt x="560" y="173"/>
                    <a:pt x="536" y="90"/>
                  </a:cubicBezTo>
                  <a:cubicBezTo>
                    <a:pt x="507" y="41"/>
                    <a:pt x="445" y="0"/>
                    <a:pt x="372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832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63830" y="810776"/>
            <a:ext cx="1165098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ПОСЛЕ</a:t>
            </a:r>
            <a:r>
              <a:rPr lang="ru-RU" dirty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ПРОХОЖДЕНИЯ</a:t>
            </a:r>
            <a:r>
              <a:rPr lang="ru-RU" dirty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ТЕСТИРОВАНИЯ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63830" y="2644425"/>
            <a:ext cx="1172337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ДОПОЛНИТЕЛЬНО 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63830" y="1635174"/>
            <a:ext cx="3112770" cy="87942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Тестирующая организация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3-х дней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тестирования уведомляет образовательную организацию (школу) о результатах</a:t>
            </a:r>
            <a:endParaRPr lang="ru-RU" sz="11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48400" y="3605541"/>
            <a:ext cx="5393055" cy="222329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Граждане</a:t>
            </a:r>
            <a:r>
              <a:rPr lang="ru-RU" sz="12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Белоруссии при приеме в школу предъявляют: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36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505200" y="1673775"/>
            <a:ext cx="4038600" cy="856749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 результатах тестирования и рассмотрения заявления о приеме на обучение направляется ОО по адресу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(почтовый или электронный), указанному в заявлении о приеме на обучение, и в личный кабинет ЕПГУ</a:t>
            </a:r>
          </a:p>
        </p:txBody>
      </p:sp>
      <p:sp>
        <p:nvSpPr>
          <p:cNvPr id="39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7848600" y="1657849"/>
            <a:ext cx="4038600" cy="982643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05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05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5 рабочих дней </a:t>
            </a:r>
            <a:r>
              <a:rPr lang="ru-RU" sz="105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официального поступления информации об успешном прохождении тестирования, кроме 1 класса</a:t>
            </a:r>
          </a:p>
        </p:txBody>
      </p:sp>
      <p:sp>
        <p:nvSpPr>
          <p:cNvPr id="41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76200" y="3552825"/>
            <a:ext cx="5806440" cy="231457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171450" algn="just">
              <a:spcAft>
                <a:spcPts val="0"/>
              </a:spcAft>
            </a:pP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Пункт 26(1) Порядка не распространяется на</a:t>
            </a:r>
            <a:r>
              <a:rPr lang="en-US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граждан, указанных в подпункте   2 пункта 20 и пункте 21 статьи 5 Федерального закона от 25 июля 2002 г. № 115-ФЗ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«О правовом положении иностранных граждан в Российской Федерации».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Иностранные граждане, указанные в абзаце первом настоящего пункта Порядка, предъявляют следующие документы: 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751859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253052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oogle Shape;31751;p85">
            <a:extLst>
              <a:ext uri="{FF2B5EF4-FFF2-40B4-BE49-F238E27FC236}">
                <a16:creationId xmlns:a16="http://schemas.microsoft.com/office/drawing/2014/main" id="{016ACB2C-752E-1363-490A-42737581C7CC}"/>
              </a:ext>
            </a:extLst>
          </p:cNvPr>
          <p:cNvGrpSpPr/>
          <p:nvPr/>
        </p:nvGrpSpPr>
        <p:grpSpPr>
          <a:xfrm>
            <a:off x="6400800" y="5415626"/>
            <a:ext cx="413205" cy="413205"/>
            <a:chOff x="6243125" y="3052825"/>
            <a:chExt cx="363425" cy="363425"/>
          </a:xfrm>
          <a:solidFill>
            <a:schemeClr val="tx1"/>
          </a:solidFill>
        </p:grpSpPr>
        <p:sp>
          <p:nvSpPr>
            <p:cNvPr id="19" name="Google Shape;31752;p85">
              <a:extLst>
                <a:ext uri="{FF2B5EF4-FFF2-40B4-BE49-F238E27FC236}">
                  <a16:creationId xmlns:a16="http://schemas.microsoft.com/office/drawing/2014/main" id="{BC6F4595-4406-321B-29E9-37EA0843C5B9}"/>
                </a:ext>
              </a:extLst>
            </p:cNvPr>
            <p:cNvSpPr/>
            <p:nvPr/>
          </p:nvSpPr>
          <p:spPr>
            <a:xfrm>
              <a:off x="6243125" y="3052825"/>
              <a:ext cx="363425" cy="363425"/>
            </a:xfrm>
            <a:custGeom>
              <a:avLst/>
              <a:gdLst/>
              <a:ahLst/>
              <a:cxnLst/>
              <a:rect l="l" t="t" r="r" b="b"/>
              <a:pathLst>
                <a:path w="14537" h="14537" extrusionOk="0">
                  <a:moveTo>
                    <a:pt x="13673" y="556"/>
                  </a:moveTo>
                  <a:cubicBezTo>
                    <a:pt x="13827" y="556"/>
                    <a:pt x="13951" y="711"/>
                    <a:pt x="13951" y="865"/>
                  </a:cubicBezTo>
                  <a:lnTo>
                    <a:pt x="13951" y="10401"/>
                  </a:lnTo>
                  <a:lnTo>
                    <a:pt x="8550" y="10401"/>
                  </a:lnTo>
                  <a:cubicBezTo>
                    <a:pt x="8531" y="10399"/>
                    <a:pt x="8513" y="10397"/>
                    <a:pt x="8496" y="10397"/>
                  </a:cubicBezTo>
                  <a:cubicBezTo>
                    <a:pt x="8136" y="10397"/>
                    <a:pt x="8136" y="10961"/>
                    <a:pt x="8496" y="10961"/>
                  </a:cubicBezTo>
                  <a:cubicBezTo>
                    <a:pt x="8513" y="10961"/>
                    <a:pt x="8531" y="10960"/>
                    <a:pt x="8550" y="10957"/>
                  </a:cubicBezTo>
                  <a:lnTo>
                    <a:pt x="13951" y="10957"/>
                  </a:lnTo>
                  <a:lnTo>
                    <a:pt x="13951" y="11790"/>
                  </a:lnTo>
                  <a:cubicBezTo>
                    <a:pt x="13951" y="11975"/>
                    <a:pt x="13827" y="12099"/>
                    <a:pt x="13673" y="12099"/>
                  </a:cubicBezTo>
                  <a:lnTo>
                    <a:pt x="834" y="12099"/>
                  </a:lnTo>
                  <a:cubicBezTo>
                    <a:pt x="680" y="12099"/>
                    <a:pt x="556" y="11975"/>
                    <a:pt x="556" y="11821"/>
                  </a:cubicBezTo>
                  <a:lnTo>
                    <a:pt x="556" y="10957"/>
                  </a:lnTo>
                  <a:lnTo>
                    <a:pt x="5957" y="10957"/>
                  </a:lnTo>
                  <a:cubicBezTo>
                    <a:pt x="6297" y="10926"/>
                    <a:pt x="6297" y="10432"/>
                    <a:pt x="5957" y="10401"/>
                  </a:cubicBezTo>
                  <a:lnTo>
                    <a:pt x="556" y="10401"/>
                  </a:lnTo>
                  <a:lnTo>
                    <a:pt x="556" y="865"/>
                  </a:lnTo>
                  <a:cubicBezTo>
                    <a:pt x="556" y="711"/>
                    <a:pt x="680" y="556"/>
                    <a:pt x="834" y="556"/>
                  </a:cubicBezTo>
                  <a:close/>
                  <a:moveTo>
                    <a:pt x="8673" y="12685"/>
                  </a:moveTo>
                  <a:lnTo>
                    <a:pt x="8673" y="13981"/>
                  </a:lnTo>
                  <a:lnTo>
                    <a:pt x="5834" y="13981"/>
                  </a:lnTo>
                  <a:lnTo>
                    <a:pt x="5834" y="12685"/>
                  </a:lnTo>
                  <a:close/>
                  <a:moveTo>
                    <a:pt x="13673" y="1"/>
                  </a:moveTo>
                  <a:lnTo>
                    <a:pt x="13673" y="32"/>
                  </a:lnTo>
                  <a:lnTo>
                    <a:pt x="834" y="32"/>
                  </a:lnTo>
                  <a:cubicBezTo>
                    <a:pt x="371" y="32"/>
                    <a:pt x="1" y="402"/>
                    <a:pt x="1" y="865"/>
                  </a:cubicBezTo>
                  <a:lnTo>
                    <a:pt x="1" y="11821"/>
                  </a:lnTo>
                  <a:cubicBezTo>
                    <a:pt x="1" y="12284"/>
                    <a:pt x="371" y="12685"/>
                    <a:pt x="834" y="12685"/>
                  </a:cubicBezTo>
                  <a:lnTo>
                    <a:pt x="5278" y="12685"/>
                  </a:lnTo>
                  <a:lnTo>
                    <a:pt x="5278" y="13981"/>
                  </a:lnTo>
                  <a:lnTo>
                    <a:pt x="3859" y="13981"/>
                  </a:lnTo>
                  <a:cubicBezTo>
                    <a:pt x="3704" y="13981"/>
                    <a:pt x="3550" y="14105"/>
                    <a:pt x="3581" y="14259"/>
                  </a:cubicBezTo>
                  <a:cubicBezTo>
                    <a:pt x="3581" y="14413"/>
                    <a:pt x="3704" y="14537"/>
                    <a:pt x="3859" y="14537"/>
                  </a:cubicBezTo>
                  <a:lnTo>
                    <a:pt x="10648" y="14537"/>
                  </a:lnTo>
                  <a:cubicBezTo>
                    <a:pt x="10833" y="14537"/>
                    <a:pt x="10957" y="14413"/>
                    <a:pt x="10957" y="14259"/>
                  </a:cubicBezTo>
                  <a:cubicBezTo>
                    <a:pt x="10957" y="14105"/>
                    <a:pt x="10833" y="13981"/>
                    <a:pt x="10648" y="13981"/>
                  </a:cubicBezTo>
                  <a:lnTo>
                    <a:pt x="9260" y="13981"/>
                  </a:lnTo>
                  <a:lnTo>
                    <a:pt x="9260" y="12685"/>
                  </a:lnTo>
                  <a:lnTo>
                    <a:pt x="13673" y="12685"/>
                  </a:lnTo>
                  <a:cubicBezTo>
                    <a:pt x="14136" y="12685"/>
                    <a:pt x="14537" y="12284"/>
                    <a:pt x="14537" y="11821"/>
                  </a:cubicBezTo>
                  <a:lnTo>
                    <a:pt x="14537" y="865"/>
                  </a:lnTo>
                  <a:cubicBezTo>
                    <a:pt x="14537" y="371"/>
                    <a:pt x="14136" y="1"/>
                    <a:pt x="136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1753;p85">
              <a:extLst>
                <a:ext uri="{FF2B5EF4-FFF2-40B4-BE49-F238E27FC236}">
                  <a16:creationId xmlns:a16="http://schemas.microsoft.com/office/drawing/2014/main" id="{FB4FE5A1-4609-3323-42D6-36B757E676A8}"/>
                </a:ext>
              </a:extLst>
            </p:cNvPr>
            <p:cNvSpPr/>
            <p:nvPr/>
          </p:nvSpPr>
          <p:spPr>
            <a:xfrm>
              <a:off x="6285575" y="3097575"/>
              <a:ext cx="277775" cy="78725"/>
            </a:xfrm>
            <a:custGeom>
              <a:avLst/>
              <a:gdLst/>
              <a:ahLst/>
              <a:cxnLst/>
              <a:rect l="l" t="t" r="r" b="b"/>
              <a:pathLst>
                <a:path w="11111" h="3149" extrusionOk="0">
                  <a:moveTo>
                    <a:pt x="10555" y="556"/>
                  </a:moveTo>
                  <a:lnTo>
                    <a:pt x="10555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71"/>
                  </a:lnTo>
                  <a:cubicBezTo>
                    <a:pt x="0" y="3025"/>
                    <a:pt x="124" y="3149"/>
                    <a:pt x="278" y="3149"/>
                  </a:cubicBezTo>
                  <a:lnTo>
                    <a:pt x="278" y="3118"/>
                  </a:lnTo>
                  <a:lnTo>
                    <a:pt x="10833" y="3118"/>
                  </a:lnTo>
                  <a:cubicBezTo>
                    <a:pt x="10987" y="3118"/>
                    <a:pt x="11111" y="2995"/>
                    <a:pt x="11111" y="2840"/>
                  </a:cubicBezTo>
                  <a:lnTo>
                    <a:pt x="11111" y="279"/>
                  </a:lnTo>
                  <a:cubicBezTo>
                    <a:pt x="11111" y="124"/>
                    <a:pt x="10987" y="1"/>
                    <a:pt x="10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1754;p85">
              <a:extLst>
                <a:ext uri="{FF2B5EF4-FFF2-40B4-BE49-F238E27FC236}">
                  <a16:creationId xmlns:a16="http://schemas.microsoft.com/office/drawing/2014/main" id="{64FB9271-E707-ABDE-31D0-1A53B612CA85}"/>
                </a:ext>
              </a:extLst>
            </p:cNvPr>
            <p:cNvSpPr/>
            <p:nvPr/>
          </p:nvSpPr>
          <p:spPr>
            <a:xfrm>
              <a:off x="6285575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14" y="556"/>
                  </a:moveTo>
                  <a:lnTo>
                    <a:pt x="4414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24" y="3118"/>
                    <a:pt x="278" y="3118"/>
                  </a:cubicBezTo>
                  <a:lnTo>
                    <a:pt x="4722" y="3118"/>
                  </a:lnTo>
                  <a:cubicBezTo>
                    <a:pt x="4877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7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1755;p85">
              <a:extLst>
                <a:ext uri="{FF2B5EF4-FFF2-40B4-BE49-F238E27FC236}">
                  <a16:creationId xmlns:a16="http://schemas.microsoft.com/office/drawing/2014/main" id="{8FA054B6-78AD-4268-2E7A-A2A910ADB7C3}"/>
                </a:ext>
              </a:extLst>
            </p:cNvPr>
            <p:cNvSpPr/>
            <p:nvPr/>
          </p:nvSpPr>
          <p:spPr>
            <a:xfrm>
              <a:off x="6438350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44" y="556"/>
                  </a:moveTo>
                  <a:lnTo>
                    <a:pt x="4444" y="2562"/>
                  </a:lnTo>
                  <a:lnTo>
                    <a:pt x="586" y="2562"/>
                  </a:lnTo>
                  <a:lnTo>
                    <a:pt x="586" y="556"/>
                  </a:lnTo>
                  <a:close/>
                  <a:moveTo>
                    <a:pt x="309" y="1"/>
                  </a:moveTo>
                  <a:cubicBezTo>
                    <a:pt x="15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54" y="3118"/>
                    <a:pt x="309" y="3118"/>
                  </a:cubicBezTo>
                  <a:lnTo>
                    <a:pt x="4722" y="3118"/>
                  </a:lnTo>
                  <a:cubicBezTo>
                    <a:pt x="4876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6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756;p85">
              <a:extLst>
                <a:ext uri="{FF2B5EF4-FFF2-40B4-BE49-F238E27FC236}">
                  <a16:creationId xmlns:a16="http://schemas.microsoft.com/office/drawing/2014/main" id="{8D4CBFAF-6687-5E5E-19E2-A14E213EBABA}"/>
                </a:ext>
              </a:extLst>
            </p:cNvPr>
            <p:cNvSpPr/>
            <p:nvPr/>
          </p:nvSpPr>
          <p:spPr>
            <a:xfrm>
              <a:off x="6416650" y="3312350"/>
              <a:ext cx="15625" cy="14125"/>
            </a:xfrm>
            <a:custGeom>
              <a:avLst/>
              <a:gdLst/>
              <a:ahLst/>
              <a:cxnLst/>
              <a:rect l="l" t="t" r="r" b="b"/>
              <a:pathLst>
                <a:path w="625" h="565" extrusionOk="0">
                  <a:moveTo>
                    <a:pt x="318" y="1"/>
                  </a:moveTo>
                  <a:cubicBezTo>
                    <a:pt x="160" y="1"/>
                    <a:pt x="0" y="121"/>
                    <a:pt x="35" y="329"/>
                  </a:cubicBezTo>
                  <a:cubicBezTo>
                    <a:pt x="62" y="491"/>
                    <a:pt x="184" y="565"/>
                    <a:pt x="307" y="565"/>
                  </a:cubicBezTo>
                  <a:cubicBezTo>
                    <a:pt x="465" y="565"/>
                    <a:pt x="625" y="444"/>
                    <a:pt x="590" y="236"/>
                  </a:cubicBezTo>
                  <a:cubicBezTo>
                    <a:pt x="563" y="74"/>
                    <a:pt x="441" y="1"/>
                    <a:pt x="3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Овал 3"/>
          <p:cNvSpPr/>
          <p:nvPr/>
        </p:nvSpPr>
        <p:spPr>
          <a:xfrm>
            <a:off x="173355" y="3605541"/>
            <a:ext cx="304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03834" y="4547242"/>
            <a:ext cx="241859" cy="307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1800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z="1800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z="1800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 ТЕСТИРОВАНИЕ</a:t>
            </a:r>
            <a:endParaRPr lang="ru-RU" sz="2000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67004" y="2133599"/>
            <a:ext cx="6005196" cy="409682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организацией;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на тестирование;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тестирования;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организаций;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ГИА.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по годам обучения. Уровни знания русского языка:  достаточный и недостаточный;</a:t>
            </a: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19825" y="2133599"/>
            <a:ext cx="5806440" cy="35052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7. Тестирование проводится в устной и письменной форме (за исключением тестирования поступающих в 1 класс). Продолжительность проведения  тестирования составляет не более 80 минут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8. Во время проведения тестирования обязательна видео и аудио запись;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9. Для проведения тестирования создается комиссия. Для разрешения спорных вопросов создается апелляционная комиссия.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10. Перед проведением тестирования проводится инструктаж ребенка.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11. При проведении тестирования ребенку запрещается пользоваться любыми подсказками, средствами связи, фото-, аудио- и видеоаппаратурой, электронно вычислительной техникой, справочными материалами, шпаргалками.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случае нарушения запрета ТЕСТИРОВАНИЕ СЧИТАЕТСЯ НЕПРОЙДЕННЫМ.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776645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853249" y="769814"/>
            <a:ext cx="8000683" cy="796892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810" marR="969010" lvl="0" indent="20193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900" spc="-10" dirty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организация);</a:t>
            </a:r>
            <a:endParaRPr lang="ru-RU" sz="900" dirty="0">
              <a:solidFill>
                <a:schemeClr val="tx1"/>
              </a:solidFill>
              <a:cs typeface="Calibri"/>
            </a:endParaRPr>
          </a:p>
          <a:p>
            <a:pPr marL="442595" marR="0" lvl="0" indent="-201930" algn="l" defTabSz="91440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42595" algn="l"/>
              </a:tabLst>
              <a:defRPr/>
            </a:pPr>
            <a:r>
              <a:rPr lang="ru-RU" sz="900" dirty="0">
                <a:solidFill>
                  <a:schemeClr val="tx1"/>
                </a:solidFill>
                <a:cs typeface="Calibri"/>
              </a:rPr>
              <a:t>Тестирующая организации определяются исполнительными органами в сфере образования;</a:t>
            </a:r>
          </a:p>
          <a:p>
            <a:pPr marL="432434" marR="0" lvl="0" indent="-201295" algn="l" defTabSz="91440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32434" algn="l"/>
              </a:tabLst>
              <a:defRPr/>
            </a:pPr>
            <a:r>
              <a:rPr lang="ru-RU" sz="900" spc="-10" dirty="0">
                <a:solidFill>
                  <a:schemeClr val="tx1"/>
                </a:solidFill>
                <a:cs typeface="Calibri"/>
              </a:rPr>
              <a:t>Информация о тестирующих организациях и местах проведения тестирования публикуется ИО на ЕПГУ и РПГУ (при наличии технической возможности);</a:t>
            </a:r>
            <a:endParaRPr lang="ru-RU" sz="900" spc="-25" dirty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367781" y="5975693"/>
            <a:ext cx="5704204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203835" y="6260071"/>
            <a:ext cx="6052820" cy="478336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Информация о тестирующих организациях  направляется исполнительным органом в сфере образования в </a:t>
            </a:r>
            <a:r>
              <a:rPr lang="ru-RU" sz="10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Минпросвещения</a:t>
            </a: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 России для размещения на сайте в сети «Интернет»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7802" y="729558"/>
            <a:ext cx="415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9" y="38373"/>
            <a:ext cx="1002233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z="1800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z="1800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  <a:endParaRPr lang="ru-RU" sz="18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86399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межведомственного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40869" y="4135661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2214943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200" dirty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в течение 5 рабочих дней после официального поступления информации об успешном прохождении тестирования (кроме приема в 1 класс – в течение 3 рабочих дней после завершения приема )</a:t>
            </a: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14998" y="1401654"/>
            <a:ext cx="6096001" cy="172254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языку.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1353</Words>
  <Application>Microsoft Office PowerPoint</Application>
  <PresentationFormat>Широкоэкранный</PresentationFormat>
  <Paragraphs>119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Symbol</vt:lpstr>
      <vt:lpstr>Times New Roman</vt:lpstr>
      <vt:lpstr>Wingdings</vt:lpstr>
      <vt:lpstr>Office Theme</vt:lpstr>
      <vt:lpstr>Тема Office</vt:lpstr>
      <vt:lpstr>Презентация PowerPoint</vt:lpstr>
      <vt:lpstr>ПРИКАЗ № 171 от 04.03.2025 ПОРЯДОК ПРИЕМА НА ОБУЧЕНИЕ (для иностранных граждан)</vt:lpstr>
      <vt:lpstr>Презентация PowerPoint</vt:lpstr>
      <vt:lpstr>ПРИКАЗ № 171 от 04 марта 2025г.   ПОРЯДОК ПРИЕМА НА ОБУЧЕНИЕ </vt:lpstr>
      <vt:lpstr>ПРИКАЗ № 170 от 04 марта 2025 г.   ПОРЯДОК ПРОВЕДЕНИЯ ТЕСТИРОВАНИЯ </vt:lpstr>
      <vt:lpstr>ПРИКАЗ № 170 ОТ 04 МАРТА 2025 Г.   ПОРЯДОК ПРОВЕДЕНИЯ ТЕСТИРОВАНИЯ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75</cp:revision>
  <cp:lastPrinted>2025-03-27T02:18:43Z</cp:lastPrinted>
  <dcterms:created xsi:type="dcterms:W3CDTF">2025-03-17T06:45:18Z</dcterms:created>
  <dcterms:modified xsi:type="dcterms:W3CDTF">2025-03-28T02:09:42Z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