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9"/>
  </p:notesMasterIdLst>
  <p:handoutMasterIdLst>
    <p:handoutMasterId r:id="rId10"/>
  </p:handoutMasterIdLst>
  <p:sldIdLst>
    <p:sldId id="258" r:id="rId3"/>
    <p:sldId id="256" r:id="rId4"/>
    <p:sldId id="267" r:id="rId5"/>
    <p:sldId id="262" r:id="rId6"/>
    <p:sldId id="264" r:id="rId7"/>
    <p:sldId id="266" r:id="rId8"/>
  </p:sldIdLst>
  <p:sldSz cx="12192000" cy="6858000"/>
  <p:notesSz cx="6808788" cy="994092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874" cy="49681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825" y="1"/>
            <a:ext cx="2950874" cy="49681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791"/>
            <a:ext cx="2950874" cy="49681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825" y="9441791"/>
            <a:ext cx="2950874" cy="49681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80395" tIns="40198" rIns="80395" bIns="401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541" y="0"/>
            <a:ext cx="2950475" cy="497046"/>
          </a:xfrm>
          <a:prstGeom prst="rect">
            <a:avLst/>
          </a:prstGeom>
        </p:spPr>
        <p:txBody>
          <a:bodyPr vert="horz" lIns="80395" tIns="40198" rIns="80395" bIns="4019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95" tIns="40198" rIns="80395" bIns="401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80395" tIns="40198" rIns="80395" bIns="401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579"/>
            <a:ext cx="2950475" cy="497046"/>
          </a:xfrm>
          <a:prstGeom prst="rect">
            <a:avLst/>
          </a:prstGeom>
        </p:spPr>
        <p:txBody>
          <a:bodyPr vert="horz" lIns="80395" tIns="40198" rIns="80395" bIns="401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541" y="9441579"/>
            <a:ext cx="2950475" cy="497046"/>
          </a:xfrm>
          <a:prstGeom prst="rect">
            <a:avLst/>
          </a:prstGeom>
        </p:spPr>
        <p:txBody>
          <a:bodyPr vert="horz" lIns="80395" tIns="40198" rIns="80395" bIns="4019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6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1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2541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приема на обучение по образовательным программам начального общего, основного общего и среднего общего образования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8C2574B-A034-4B49-ACB5-ED7B55B4EAB6}"/>
              </a:ext>
            </a:extLst>
          </p:cNvPr>
          <p:cNvSpPr/>
          <p:nvPr/>
        </p:nvSpPr>
        <p:spPr>
          <a:xfrm>
            <a:off x="9624200" y="3657600"/>
            <a:ext cx="2278427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115595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Приказы МИНПРОСВЕЩЕНИЯ </a:t>
            </a:r>
            <a:r>
              <a:rPr lang="ru-RU" sz="2000" b="1" kern="1200" cap="all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РОССИи</a:t>
            </a:r>
            <a:endParaRPr lang="ru-RU" sz="2000" b="1" kern="1200" cap="all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105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171 от 04.03.2025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5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sz="1050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5245" y="1213495"/>
            <a:ext cx="2273093" cy="2380522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170  от 04.03.2025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гражданства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»</a:t>
            </a: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918858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гражданства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04.03.2025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(для иностранных граждан)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b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 или через операторов почтовой связи  подают заявление о приеме на обучение и предъявляют </a:t>
            </a:r>
            <a:r>
              <a:rPr lang="ru-RU" sz="900" b="1" dirty="0">
                <a:solidFill>
                  <a:srgbClr val="FF0000"/>
                </a:solidFill>
                <a:latin typeface="Century Gothic" pitchFamily="34" charset="0"/>
                <a:ea typeface="Times New Roman"/>
                <a:cs typeface="+mn-cs"/>
              </a:rPr>
              <a:t>(подача заявления Лично – не предусмотрена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):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200" b="1" i="1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>
                <a:solidFill>
                  <a:schemeClr val="bg1"/>
                </a:solidFill>
                <a:cs typeface="Calibri"/>
              </a:rPr>
            </a:b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b="1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 (возвращает)!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032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59999" y="76200"/>
            <a:ext cx="6250309" cy="58328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Тестирующая организация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</a:rPr>
              <a:t>Государственное нетиповое общеобразовательное бюджетное учреждение Иркутской области</a:t>
            </a:r>
            <a:br>
              <a:rPr lang="ru-RU" sz="20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</a:rPr>
              <a:t> «Школа-интернат музыкантских воспитанников г. Иркутска» 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Century Gothic" pitchFamily="34" charset="0"/>
              </a:rPr>
              <a:t>Место нахождения: 664047, г. Иркутск,</a:t>
            </a:r>
            <a:br>
              <a:rPr lang="ru-RU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itchFamily="34" charset="0"/>
              </a:rPr>
              <a:t> ул. Советская, дом 94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sz="1600" dirty="0">
              <a:latin typeface="Century Gothic" pitchFamily="34" charset="0"/>
            </a:endParaRPr>
          </a:p>
          <a:p>
            <a:pPr marL="5524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Century Gothic" pitchFamily="34" charset="0"/>
              </a:rPr>
              <a:t>создает пункт проведения тестирования;</a:t>
            </a:r>
          </a:p>
          <a:p>
            <a:pPr marL="5524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Century Gothic" pitchFamily="34" charset="0"/>
              </a:rPr>
              <a:t>создает комиссию по проведению тестирования;</a:t>
            </a:r>
          </a:p>
          <a:p>
            <a:pPr marL="5524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Century Gothic" pitchFamily="34" charset="0"/>
              </a:rPr>
              <a:t>информирует образовательную организацию о результатах проведения тестирования</a:t>
            </a:r>
          </a:p>
          <a:p>
            <a:pPr marL="266700"/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3366"/>
                </a:solidFill>
                <a:latin typeface="Century Gothic" pitchFamily="34" charset="0"/>
              </a:rPr>
              <a:t> Министерство образования Иркутской области</a:t>
            </a:r>
          </a:p>
          <a:p>
            <a:pPr algn="ctr"/>
            <a:endParaRPr lang="ru-RU" sz="2000" b="1" dirty="0">
              <a:solidFill>
                <a:srgbClr val="003366"/>
              </a:solidFill>
              <a:latin typeface="Century Gothic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Century Gothic" pitchFamily="34" charset="0"/>
              </a:rPr>
              <a:t>устанавливает расписание проведения тестирования;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ru-RU" sz="1600" b="1" dirty="0">
              <a:solidFill>
                <a:srgbClr val="003366"/>
              </a:solidFill>
              <a:latin typeface="Century Gothic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3366"/>
                </a:solidFill>
                <a:latin typeface="Century Gothic" pitchFamily="34" charset="0"/>
              </a:rPr>
              <a:t>создает апелляционную комиссию Иркутской области по разрешению спорных вопросов, возникающих при оценивании результатов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гражданства</a:t>
            </a: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 algn="just"/>
            <a:br>
              <a:rPr lang="ru-RU" dirty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41" name="Google Shape;16908;p75">
            <a:extLst>
              <a:ext uri="{FF2B5EF4-FFF2-40B4-BE49-F238E27FC236}">
                <a16:creationId xmlns:a16="http://schemas.microsoft.com/office/drawing/2014/main" id="{73CB6642-FB3D-4E84-B612-648D2C072A6D}"/>
              </a:ext>
            </a:extLst>
          </p:cNvPr>
          <p:cNvGrpSpPr/>
          <p:nvPr/>
        </p:nvGrpSpPr>
        <p:grpSpPr>
          <a:xfrm>
            <a:off x="10278287" y="5132469"/>
            <a:ext cx="1051117" cy="1068588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42" name="Google Shape;16909;p75">
              <a:extLst>
                <a:ext uri="{FF2B5EF4-FFF2-40B4-BE49-F238E27FC236}">
                  <a16:creationId xmlns:a16="http://schemas.microsoft.com/office/drawing/2014/main" id="{3CCDFC3C-EDD0-4419-B52B-E49C0883AC37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6910;p75">
              <a:extLst>
                <a:ext uri="{FF2B5EF4-FFF2-40B4-BE49-F238E27FC236}">
                  <a16:creationId xmlns:a16="http://schemas.microsoft.com/office/drawing/2014/main" id="{309E6AB2-E111-4412-9984-E5B74EB41CBE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6911;p75">
              <a:extLst>
                <a:ext uri="{FF2B5EF4-FFF2-40B4-BE49-F238E27FC236}">
                  <a16:creationId xmlns:a16="http://schemas.microsoft.com/office/drawing/2014/main" id="{9C21E03F-DC79-4CF0-8A83-D8633C784EA0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6912;p75">
              <a:extLst>
                <a:ext uri="{FF2B5EF4-FFF2-40B4-BE49-F238E27FC236}">
                  <a16:creationId xmlns:a16="http://schemas.microsoft.com/office/drawing/2014/main" id="{94901717-A0D5-4DF7-8F86-DFAF05A8D66E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6913;p75">
              <a:extLst>
                <a:ext uri="{FF2B5EF4-FFF2-40B4-BE49-F238E27FC236}">
                  <a16:creationId xmlns:a16="http://schemas.microsoft.com/office/drawing/2014/main" id="{BC35C7A3-8C4E-4293-94B4-4CD995D442F9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6914;p75">
              <a:extLst>
                <a:ext uri="{FF2B5EF4-FFF2-40B4-BE49-F238E27FC236}">
                  <a16:creationId xmlns:a16="http://schemas.microsoft.com/office/drawing/2014/main" id="{F9912168-9EBF-4FAF-9C21-951A28C2CA40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6915;p75">
              <a:extLst>
                <a:ext uri="{FF2B5EF4-FFF2-40B4-BE49-F238E27FC236}">
                  <a16:creationId xmlns:a16="http://schemas.microsoft.com/office/drawing/2014/main" id="{916C5D55-406C-4A07-A1A1-0E22907BC379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6916;p75">
              <a:extLst>
                <a:ext uri="{FF2B5EF4-FFF2-40B4-BE49-F238E27FC236}">
                  <a16:creationId xmlns:a16="http://schemas.microsoft.com/office/drawing/2014/main" id="{EF707D7E-9A3D-4635-8C4D-A17D46AE57D4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16917;p75">
              <a:extLst>
                <a:ext uri="{FF2B5EF4-FFF2-40B4-BE49-F238E27FC236}">
                  <a16:creationId xmlns:a16="http://schemas.microsoft.com/office/drawing/2014/main" id="{E741B5C9-864E-4DC2-AB60-3E899B6ABCDE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6918;p75">
              <a:extLst>
                <a:ext uri="{FF2B5EF4-FFF2-40B4-BE49-F238E27FC236}">
                  <a16:creationId xmlns:a16="http://schemas.microsoft.com/office/drawing/2014/main" id="{1D24F93C-9FCB-4A2D-83E3-9B0D22B3A1C6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6919;p75">
              <a:extLst>
                <a:ext uri="{FF2B5EF4-FFF2-40B4-BE49-F238E27FC236}">
                  <a16:creationId xmlns:a16="http://schemas.microsoft.com/office/drawing/2014/main" id="{C65847BA-16E9-4B2D-87DF-C8EC89C15B86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6920;p75">
              <a:extLst>
                <a:ext uri="{FF2B5EF4-FFF2-40B4-BE49-F238E27FC236}">
                  <a16:creationId xmlns:a16="http://schemas.microsoft.com/office/drawing/2014/main" id="{F90FCE10-5BAB-401E-8145-ACFAEBFE1822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6921;p75">
              <a:extLst>
                <a:ext uri="{FF2B5EF4-FFF2-40B4-BE49-F238E27FC236}">
                  <a16:creationId xmlns:a16="http://schemas.microsoft.com/office/drawing/2014/main" id="{5F575349-F4F6-45D9-A3BF-FED5AE203478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6922;p75">
              <a:extLst>
                <a:ext uri="{FF2B5EF4-FFF2-40B4-BE49-F238E27FC236}">
                  <a16:creationId xmlns:a16="http://schemas.microsoft.com/office/drawing/2014/main" id="{F0DA0675-56A8-4744-880B-838985269A4F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6923;p75">
              <a:extLst>
                <a:ext uri="{FF2B5EF4-FFF2-40B4-BE49-F238E27FC236}">
                  <a16:creationId xmlns:a16="http://schemas.microsoft.com/office/drawing/2014/main" id="{ED59CB38-1252-402F-B239-8766CAEDD95F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6924;p75">
              <a:extLst>
                <a:ext uri="{FF2B5EF4-FFF2-40B4-BE49-F238E27FC236}">
                  <a16:creationId xmlns:a16="http://schemas.microsoft.com/office/drawing/2014/main" id="{602E7EAF-6CD4-4347-BF49-12BCB0FA0B4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16925;p75">
              <a:extLst>
                <a:ext uri="{FF2B5EF4-FFF2-40B4-BE49-F238E27FC236}">
                  <a16:creationId xmlns:a16="http://schemas.microsoft.com/office/drawing/2014/main" id="{B0150CA6-F9D5-42BC-A6DE-CC3BDDECB435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832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222329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ОО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848600" y="1657849"/>
            <a:ext cx="4038600" cy="982643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5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05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05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тестирования, кроме 1 класса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недостаточный;</a:t>
            </a: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 Для проведения тестирования создается комиссия. Для разрешения спорных вопросов создается апелляционная комиссия.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проводится инструктаж ребенка.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853249" y="769814"/>
            <a:ext cx="8000683" cy="796892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900" spc="-10" dirty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900" dirty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900" dirty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900" spc="-10" dirty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возможности);</a:t>
            </a:r>
            <a:endParaRPr lang="ru-RU" sz="900" spc="-25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z="1800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8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межведомственного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0869" y="4135661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214943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200" dirty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успешном прохождении тестирования (кроме приема в 1 класс – в течение 3 рабочих дней после завершения приема )</a:t>
            </a: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1353</Words>
  <Application>Microsoft Office PowerPoint</Application>
  <PresentationFormat>Широкоэкранный</PresentationFormat>
  <Paragraphs>119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Презентация PowerPoint</vt:lpstr>
      <vt:lpstr>ПРИКАЗ № 171 от 04.03.2025 ПОРЯДОК ПРИЕМА НА ОБУЧЕНИЕ (для иностранных граждан)</vt:lpstr>
      <vt:lpstr>Презентация PowerPoint</vt:lpstr>
      <vt:lpstr>ПРИКАЗ № 171 от 04 марта 2025г.   ПОРЯДОК ПРИЕМА НА ОБУЧЕНИЕ </vt:lpstr>
      <vt:lpstr>ПРИКАЗ № 170 от 04 марта 2025 г.   ПОРЯДОК ПРОВЕДЕНИЯ ТЕСТИРОВАНИЯ </vt:lpstr>
      <vt:lpstr>ПРИКАЗ № 170 ОТ 04 МАРТА 2025 Г.   ПОРЯДОК ПРОВЕДЕНИЯ ТЕСТИРОВАНИЯ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75</cp:revision>
  <cp:lastPrinted>2025-03-27T02:18:43Z</cp:lastPrinted>
  <dcterms:created xsi:type="dcterms:W3CDTF">2025-03-17T06:45:18Z</dcterms:created>
  <dcterms:modified xsi:type="dcterms:W3CDTF">2025-03-28T02:09:42Z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